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62" r:id="rId6"/>
    <p:sldId id="266" r:id="rId7"/>
    <p:sldId id="270" r:id="rId8"/>
    <p:sldId id="271" r:id="rId9"/>
    <p:sldId id="272" r:id="rId10"/>
    <p:sldId id="273" r:id="rId11"/>
    <p:sldId id="279" r:id="rId12"/>
    <p:sldId id="274" r:id="rId13"/>
    <p:sldId id="275" r:id="rId14"/>
    <p:sldId id="260" r:id="rId15"/>
    <p:sldId id="263" r:id="rId16"/>
    <p:sldId id="284" r:id="rId17"/>
    <p:sldId id="277" r:id="rId18"/>
    <p:sldId id="261" r:id="rId19"/>
    <p:sldId id="259" r:id="rId20"/>
    <p:sldId id="280" r:id="rId21"/>
    <p:sldId id="286" r:id="rId22"/>
    <p:sldId id="282" r:id="rId23"/>
    <p:sldId id="283" r:id="rId24"/>
    <p:sldId id="276" r:id="rId25"/>
    <p:sldId id="281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CE32-1917-4510-BAB5-9A03FA4CFBCE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73663-F224-480E-B3FC-71A5A2C2D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3663-F224-480E-B3FC-71A5A2C2DE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9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3663-F224-480E-B3FC-71A5A2C2DE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2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confused where the “obesity and</a:t>
            </a:r>
            <a:r>
              <a:rPr lang="en-US" baseline="0" dirty="0"/>
              <a:t> overweight cases” came from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3663-F224-480E-B3FC-71A5A2C2DE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3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include at the bottom something like “Source: March 2019 Health</a:t>
            </a:r>
            <a:r>
              <a:rPr lang="en-US" baseline="0" dirty="0"/>
              <a:t> and Wellness Presentation”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3663-F224-480E-B3FC-71A5A2C2DE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add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3663-F224-480E-B3FC-71A5A2C2DE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you tie this to firefighter safety. Preplanning could be useful for many purposes but here we are focusing on injuries.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73663-F224-480E-B3FC-71A5A2C2DE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59663"/>
            <a:ext cx="9144000" cy="843280"/>
          </a:xfrm>
          <a:custGeom>
            <a:avLst/>
            <a:gdLst/>
            <a:ahLst/>
            <a:cxnLst/>
            <a:rect l="l" t="t" r="r" b="b"/>
            <a:pathLst>
              <a:path w="9144000" h="843280">
                <a:moveTo>
                  <a:pt x="0" y="842772"/>
                </a:moveTo>
                <a:lnTo>
                  <a:pt x="9144000" y="842772"/>
                </a:lnTo>
                <a:lnTo>
                  <a:pt x="9144000" y="0"/>
                </a:lnTo>
                <a:lnTo>
                  <a:pt x="0" y="0"/>
                </a:lnTo>
                <a:lnTo>
                  <a:pt x="0" y="842772"/>
                </a:lnTo>
                <a:close/>
              </a:path>
            </a:pathLst>
          </a:custGeom>
          <a:solidFill>
            <a:srgbClr val="D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26060"/>
          </a:xfrm>
          <a:custGeom>
            <a:avLst/>
            <a:gdLst/>
            <a:ahLst/>
            <a:cxnLst/>
            <a:rect l="l" t="t" r="r" b="b"/>
            <a:pathLst>
              <a:path w="9144000" h="226060">
                <a:moveTo>
                  <a:pt x="0" y="225551"/>
                </a:moveTo>
                <a:lnTo>
                  <a:pt x="9144000" y="225551"/>
                </a:lnTo>
                <a:lnTo>
                  <a:pt x="9144000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131052"/>
            <a:ext cx="9144000" cy="135890"/>
          </a:xfrm>
          <a:custGeom>
            <a:avLst/>
            <a:gdLst/>
            <a:ahLst/>
            <a:cxnLst/>
            <a:rect l="l" t="t" r="r" b="b"/>
            <a:pathLst>
              <a:path w="9144000" h="135889">
                <a:moveTo>
                  <a:pt x="0" y="135636"/>
                </a:moveTo>
                <a:lnTo>
                  <a:pt x="9144000" y="135636"/>
                </a:lnTo>
                <a:lnTo>
                  <a:pt x="914400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266688"/>
            <a:ext cx="9144000" cy="591820"/>
          </a:xfrm>
          <a:custGeom>
            <a:avLst/>
            <a:gdLst/>
            <a:ahLst/>
            <a:cxnLst/>
            <a:rect l="l" t="t" r="r" b="b"/>
            <a:pathLst>
              <a:path w="9144000" h="591820">
                <a:moveTo>
                  <a:pt x="0" y="591312"/>
                </a:moveTo>
                <a:lnTo>
                  <a:pt x="9144000" y="591312"/>
                </a:lnTo>
                <a:lnTo>
                  <a:pt x="9144000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51460" y="45719"/>
            <a:ext cx="2087879" cy="1458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5468" y="109728"/>
            <a:ext cx="1904999" cy="1275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6418" y="90677"/>
            <a:ext cx="1943100" cy="1313815"/>
          </a:xfrm>
          <a:custGeom>
            <a:avLst/>
            <a:gdLst/>
            <a:ahLst/>
            <a:cxnLst/>
            <a:rect l="l" t="t" r="r" b="b"/>
            <a:pathLst>
              <a:path w="1943100" h="1313815">
                <a:moveTo>
                  <a:pt x="0" y="0"/>
                </a:moveTo>
                <a:lnTo>
                  <a:pt x="1943100" y="0"/>
                </a:lnTo>
                <a:lnTo>
                  <a:pt x="1943100" y="1313688"/>
                </a:lnTo>
                <a:lnTo>
                  <a:pt x="0" y="131368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59663"/>
            <a:ext cx="9144000" cy="843280"/>
          </a:xfrm>
          <a:custGeom>
            <a:avLst/>
            <a:gdLst/>
            <a:ahLst/>
            <a:cxnLst/>
            <a:rect l="l" t="t" r="r" b="b"/>
            <a:pathLst>
              <a:path w="9144000" h="843280">
                <a:moveTo>
                  <a:pt x="0" y="842772"/>
                </a:moveTo>
                <a:lnTo>
                  <a:pt x="9144000" y="842772"/>
                </a:lnTo>
                <a:lnTo>
                  <a:pt x="9144000" y="0"/>
                </a:lnTo>
                <a:lnTo>
                  <a:pt x="0" y="0"/>
                </a:lnTo>
                <a:lnTo>
                  <a:pt x="0" y="842772"/>
                </a:lnTo>
                <a:close/>
              </a:path>
            </a:pathLst>
          </a:custGeom>
          <a:solidFill>
            <a:srgbClr val="D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26060"/>
          </a:xfrm>
          <a:custGeom>
            <a:avLst/>
            <a:gdLst/>
            <a:ahLst/>
            <a:cxnLst/>
            <a:rect l="l" t="t" r="r" b="b"/>
            <a:pathLst>
              <a:path w="9144000" h="226060">
                <a:moveTo>
                  <a:pt x="0" y="225551"/>
                </a:moveTo>
                <a:lnTo>
                  <a:pt x="9144000" y="225551"/>
                </a:lnTo>
                <a:lnTo>
                  <a:pt x="9144000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30628" y="6131052"/>
            <a:ext cx="513715" cy="135890"/>
          </a:xfrm>
          <a:custGeom>
            <a:avLst/>
            <a:gdLst/>
            <a:ahLst/>
            <a:cxnLst/>
            <a:rect l="l" t="t" r="r" b="b"/>
            <a:pathLst>
              <a:path w="513715" h="135889">
                <a:moveTo>
                  <a:pt x="0" y="135636"/>
                </a:moveTo>
                <a:lnTo>
                  <a:pt x="513372" y="135636"/>
                </a:lnTo>
                <a:lnTo>
                  <a:pt x="513372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131052"/>
            <a:ext cx="2534920" cy="135890"/>
          </a:xfrm>
          <a:custGeom>
            <a:avLst/>
            <a:gdLst/>
            <a:ahLst/>
            <a:cxnLst/>
            <a:rect l="l" t="t" r="r" b="b"/>
            <a:pathLst>
              <a:path w="2534920" h="135889">
                <a:moveTo>
                  <a:pt x="0" y="135636"/>
                </a:moveTo>
                <a:lnTo>
                  <a:pt x="2534627" y="135636"/>
                </a:lnTo>
                <a:lnTo>
                  <a:pt x="2534627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266688"/>
            <a:ext cx="9144000" cy="591820"/>
          </a:xfrm>
          <a:custGeom>
            <a:avLst/>
            <a:gdLst/>
            <a:ahLst/>
            <a:cxnLst/>
            <a:rect l="l" t="t" r="r" b="b"/>
            <a:pathLst>
              <a:path w="9144000" h="591820">
                <a:moveTo>
                  <a:pt x="0" y="591312"/>
                </a:moveTo>
                <a:lnTo>
                  <a:pt x="9144000" y="591312"/>
                </a:lnTo>
                <a:lnTo>
                  <a:pt x="9144000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51460" y="45719"/>
            <a:ext cx="2087879" cy="1458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5468" y="109728"/>
            <a:ext cx="1904999" cy="1275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96418" y="90677"/>
            <a:ext cx="1943100" cy="1313815"/>
          </a:xfrm>
          <a:custGeom>
            <a:avLst/>
            <a:gdLst/>
            <a:ahLst/>
            <a:cxnLst/>
            <a:rect l="l" t="t" r="r" b="b"/>
            <a:pathLst>
              <a:path w="1943100" h="1313815">
                <a:moveTo>
                  <a:pt x="0" y="0"/>
                </a:moveTo>
                <a:lnTo>
                  <a:pt x="1943100" y="0"/>
                </a:lnTo>
                <a:lnTo>
                  <a:pt x="1943100" y="1313688"/>
                </a:lnTo>
                <a:lnTo>
                  <a:pt x="0" y="131368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59663"/>
            <a:ext cx="9144000" cy="843280"/>
          </a:xfrm>
          <a:custGeom>
            <a:avLst/>
            <a:gdLst/>
            <a:ahLst/>
            <a:cxnLst/>
            <a:rect l="l" t="t" r="r" b="b"/>
            <a:pathLst>
              <a:path w="9144000" h="843280">
                <a:moveTo>
                  <a:pt x="0" y="842772"/>
                </a:moveTo>
                <a:lnTo>
                  <a:pt x="9144000" y="842772"/>
                </a:lnTo>
                <a:lnTo>
                  <a:pt x="9144000" y="0"/>
                </a:lnTo>
                <a:lnTo>
                  <a:pt x="0" y="0"/>
                </a:lnTo>
                <a:lnTo>
                  <a:pt x="0" y="842772"/>
                </a:lnTo>
                <a:close/>
              </a:path>
            </a:pathLst>
          </a:custGeom>
          <a:solidFill>
            <a:srgbClr val="D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26060"/>
          </a:xfrm>
          <a:custGeom>
            <a:avLst/>
            <a:gdLst/>
            <a:ahLst/>
            <a:cxnLst/>
            <a:rect l="l" t="t" r="r" b="b"/>
            <a:pathLst>
              <a:path w="9144000" h="226060">
                <a:moveTo>
                  <a:pt x="0" y="225551"/>
                </a:moveTo>
                <a:lnTo>
                  <a:pt x="9144000" y="225551"/>
                </a:lnTo>
                <a:lnTo>
                  <a:pt x="9144000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07" y="500813"/>
            <a:ext cx="914501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798" y="1548336"/>
            <a:ext cx="7882402" cy="3625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30798" y="1548336"/>
            <a:ext cx="7882402" cy="262058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971550" marR="852169" algn="ctr">
              <a:lnSpc>
                <a:spcPts val="5830"/>
              </a:lnSpc>
              <a:spcBef>
                <a:spcPts val="835"/>
              </a:spcBef>
            </a:pPr>
            <a:r>
              <a:rPr sz="5400" spc="-5" dirty="0"/>
              <a:t>Health </a:t>
            </a:r>
            <a:r>
              <a:rPr sz="5400" dirty="0"/>
              <a:t>&amp;</a:t>
            </a:r>
            <a:r>
              <a:rPr sz="5400" spc="-60" dirty="0"/>
              <a:t> </a:t>
            </a:r>
            <a:r>
              <a:rPr sz="5400" spc="-30" dirty="0"/>
              <a:t>Wellness  </a:t>
            </a:r>
            <a:r>
              <a:rPr sz="5400" u="heavy" spc="-20" dirty="0">
                <a:uFill>
                  <a:solidFill>
                    <a:srgbClr val="000000"/>
                  </a:solidFill>
                </a:uFill>
              </a:rPr>
              <a:t>Committee</a:t>
            </a:r>
            <a:endParaRPr sz="5400" dirty="0"/>
          </a:p>
          <a:p>
            <a:pPr marL="126364" marR="5080" algn="ctr">
              <a:lnSpc>
                <a:spcPts val="3890"/>
              </a:lnSpc>
              <a:spcBef>
                <a:spcPts val="90"/>
              </a:spcBef>
            </a:pPr>
            <a:r>
              <a:rPr lang="en-US" sz="3600" spc="-20" dirty="0"/>
              <a:t>Five Year Analysis</a:t>
            </a:r>
          </a:p>
          <a:p>
            <a:pPr marL="126364" marR="5080" algn="ctr">
              <a:lnSpc>
                <a:spcPts val="3890"/>
              </a:lnSpc>
              <a:spcBef>
                <a:spcPts val="90"/>
              </a:spcBef>
            </a:pPr>
            <a:r>
              <a:rPr lang="en-US" sz="3600" spc="-20" dirty="0"/>
              <a:t>2013-2017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800600" y="4881564"/>
            <a:ext cx="3630613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latin typeface="Calibri"/>
                <a:cs typeface="Calibri"/>
              </a:rPr>
              <a:t>Shehzad Ali</a:t>
            </a:r>
            <a:endParaRPr lang="en-US" dirty="0"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Calibri"/>
                <a:cs typeface="Calibri"/>
              </a:rPr>
              <a:t>City of Sugar Land Fire-EMS Intern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 </a:t>
            </a:r>
            <a:r>
              <a:rPr lang="en-US" sz="1800" spc="-5" dirty="0">
                <a:latin typeface="Calibri"/>
                <a:cs typeface="Calibri"/>
              </a:rPr>
              <a:t>July </a:t>
            </a:r>
            <a:r>
              <a:rPr lang="en-US" dirty="0">
                <a:latin typeface="Calibri"/>
                <a:cs typeface="Calibri"/>
              </a:rPr>
              <a:t>17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00813"/>
            <a:ext cx="6782308" cy="574040"/>
          </a:xfrm>
        </p:spPr>
        <p:txBody>
          <a:bodyPr/>
          <a:lstStyle/>
          <a:p>
            <a:r>
              <a:rPr lang="en-US" dirty="0"/>
              <a:t>Burn Injury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798" y="1548336"/>
            <a:ext cx="4322202" cy="2769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9200"/>
            <a:ext cx="4528823" cy="49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6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911" y="2967335"/>
            <a:ext cx="6572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Texas Vs. United States</a:t>
            </a:r>
          </a:p>
        </p:txBody>
      </p:sp>
    </p:spTree>
    <p:extLst>
      <p:ext uri="{BB962C8B-B14F-4D97-AF65-F5344CB8AC3E}">
        <p14:creationId xmlns:p14="http://schemas.microsoft.com/office/powerpoint/2010/main" val="6180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00813"/>
            <a:ext cx="6858508" cy="574040"/>
          </a:xfrm>
        </p:spPr>
        <p:txBody>
          <a:bodyPr/>
          <a:lstStyle/>
          <a:p>
            <a:r>
              <a:rPr lang="en-US" dirty="0"/>
              <a:t>Texas vs National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5257800"/>
            <a:ext cx="8132203" cy="830997"/>
          </a:xfrm>
        </p:spPr>
        <p:txBody>
          <a:bodyPr/>
          <a:lstStyle/>
          <a:p>
            <a:r>
              <a:rPr lang="en-US" dirty="0"/>
              <a:t>Note: NFPA uses data from big and small cities but the report uses 2,592 departments to make a projection for total number of injuries in the United States.</a:t>
            </a:r>
          </a:p>
          <a:p>
            <a:r>
              <a:rPr lang="en-US" dirty="0"/>
              <a:t>Source: BLS Statistics, Texas A&amp;M Forrest Service, NFPA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" y="2578768"/>
            <a:ext cx="8227252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24000"/>
            <a:ext cx="824229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8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00813"/>
            <a:ext cx="6782308" cy="574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95800"/>
            <a:ext cx="7908295" cy="1384995"/>
          </a:xfrm>
        </p:spPr>
        <p:txBody>
          <a:bodyPr/>
          <a:lstStyle/>
          <a:p>
            <a:r>
              <a:rPr lang="en-US" dirty="0"/>
              <a:t>- “Fireground” includes Fire Suppression and Rescue-Fire Related</a:t>
            </a:r>
          </a:p>
          <a:p>
            <a:r>
              <a:rPr lang="en-US" dirty="0"/>
              <a:t>- “Non-Fire” includes Rescue Non-Fire, EMS, and Hazmat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“Other On-Duty” includes Fire Prevention, Station Duties, and Wellness/Fitness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“Responding and Returning” and “Training appear to correspond closely to the commission’s categories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209476" cy="191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-19975" y="374545"/>
            <a:ext cx="833786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1585">
              <a:spcBef>
                <a:spcPts val="100"/>
              </a:spcBef>
            </a:pPr>
            <a:r>
              <a:rPr lang="en-US" sz="4400" spc="-5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Exposures</a:t>
            </a:r>
            <a:endParaRPr sz="4400" spc="-5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1450968"/>
            <a:ext cx="8534400" cy="13138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345"/>
              </a:spcBef>
            </a:pPr>
            <a:r>
              <a:rPr lang="en-US" sz="2000" spc="-10" dirty="0">
                <a:latin typeface="Calibri"/>
                <a:cs typeface="Calibri"/>
              </a:rPr>
              <a:t>The number of undetermined exposure routes have gone up </a:t>
            </a:r>
            <a:r>
              <a:rPr lang="en-US" sz="2000" b="1" spc="-10" dirty="0">
                <a:latin typeface="Calibri"/>
                <a:cs typeface="Calibri"/>
              </a:rPr>
              <a:t>422%</a:t>
            </a:r>
            <a:r>
              <a:rPr lang="en-US" sz="2000" spc="-10" dirty="0">
                <a:latin typeface="Calibri"/>
                <a:cs typeface="Calibri"/>
              </a:rPr>
              <a:t> the last five years. </a:t>
            </a:r>
          </a:p>
          <a:p>
            <a:pPr marL="469900">
              <a:lnSpc>
                <a:spcPct val="100000"/>
              </a:lnSpc>
              <a:spcBef>
                <a:spcPts val="345"/>
              </a:spcBef>
            </a:pPr>
            <a:r>
              <a:rPr lang="en-US" sz="2000" spc="-10" dirty="0">
                <a:latin typeface="Calibri"/>
                <a:cs typeface="Calibri"/>
              </a:rPr>
              <a:t>The number of unknown exposure descriptions have gone up </a:t>
            </a:r>
            <a:r>
              <a:rPr lang="en-US" sz="2000" b="1" spc="-10" dirty="0">
                <a:latin typeface="Calibri"/>
                <a:cs typeface="Calibri"/>
              </a:rPr>
              <a:t>566%</a:t>
            </a:r>
            <a:r>
              <a:rPr lang="en-US" sz="2000" spc="-10" dirty="0">
                <a:latin typeface="Calibri"/>
                <a:cs typeface="Calibri"/>
              </a:rPr>
              <a:t> the last five years.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533400" y="1658391"/>
            <a:ext cx="88265" cy="52514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en-US" sz="1400" dirty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457200" y="1281484"/>
            <a:ext cx="164465" cy="103297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•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9605"/>
            <a:ext cx="4584589" cy="275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69" y="2833509"/>
            <a:ext cx="4574941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15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Firefighter Health and</a:t>
            </a:r>
            <a:r>
              <a:rPr spc="-35" dirty="0"/>
              <a:t> </a:t>
            </a:r>
            <a:r>
              <a:rPr spc="-10" dirty="0"/>
              <a:t>Wellness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438417"/>
            <a:ext cx="7530465" cy="218440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800" spc="-15" dirty="0">
                <a:latin typeface="Calibri"/>
                <a:cs typeface="Calibri"/>
              </a:rPr>
              <a:t>Routes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exposure: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Absorption:</a:t>
            </a:r>
            <a:endParaRPr sz="18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1510"/>
              </a:lnSpc>
              <a:spcBef>
                <a:spcPts val="54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spc="-5" dirty="0">
                <a:latin typeface="Calibri"/>
                <a:cs typeface="Calibri"/>
              </a:rPr>
              <a:t>Modern fires </a:t>
            </a:r>
            <a:r>
              <a:rPr lang="en-US" sz="1400" spc="-5" dirty="0">
                <a:latin typeface="Calibri"/>
                <a:cs typeface="Calibri"/>
              </a:rPr>
              <a:t>are </a:t>
            </a:r>
            <a:r>
              <a:rPr sz="1400" spc="-10" dirty="0">
                <a:latin typeface="Calibri"/>
                <a:cs typeface="Calibri"/>
              </a:rPr>
              <a:t>more </a:t>
            </a:r>
            <a:r>
              <a:rPr sz="1400" spc="-15" dirty="0">
                <a:latin typeface="Calibri"/>
                <a:cs typeface="Calibri"/>
              </a:rPr>
              <a:t>like </a:t>
            </a:r>
            <a:r>
              <a:rPr sz="1400" spc="-10" dirty="0">
                <a:latin typeface="Calibri"/>
                <a:cs typeface="Calibri"/>
              </a:rPr>
              <a:t>hazardous </a:t>
            </a:r>
            <a:r>
              <a:rPr sz="1400" spc="-5" dirty="0">
                <a:latin typeface="Calibri"/>
                <a:cs typeface="Calibri"/>
              </a:rPr>
              <a:t>materials incidents. </a:t>
            </a:r>
            <a:r>
              <a:rPr sz="1400" spc="-10" dirty="0">
                <a:latin typeface="Calibri"/>
                <a:cs typeface="Calibri"/>
              </a:rPr>
              <a:t>Approximately </a:t>
            </a:r>
            <a:r>
              <a:rPr sz="1400" spc="-5" dirty="0">
                <a:latin typeface="Calibri"/>
                <a:cs typeface="Calibri"/>
              </a:rPr>
              <a:t>84,000 chemicals </a:t>
            </a:r>
            <a:r>
              <a:rPr lang="en-US" sz="1400" spc="-5" dirty="0">
                <a:latin typeface="Calibri"/>
                <a:cs typeface="Calibri"/>
              </a:rPr>
              <a:t>are </a:t>
            </a:r>
            <a:r>
              <a:rPr sz="1400" spc="-5" dirty="0">
                <a:latin typeface="Calibri"/>
                <a:cs typeface="Calibri"/>
              </a:rPr>
              <a:t>used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modern construction and</a:t>
            </a:r>
            <a:r>
              <a:rPr sz="1400" spc="-10" dirty="0">
                <a:latin typeface="Calibri"/>
                <a:cs typeface="Calibri"/>
              </a:rPr>
              <a:t> contents.</a:t>
            </a:r>
            <a:endParaRPr sz="1400" dirty="0">
              <a:latin typeface="Calibri"/>
              <a:cs typeface="Calibri"/>
            </a:endParaRPr>
          </a:p>
          <a:p>
            <a:pPr marL="698500" marR="660400" lvl="1" indent="-228600">
              <a:lnSpc>
                <a:spcPts val="1510"/>
              </a:lnSpc>
              <a:spcBef>
                <a:spcPts val="50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spc="-10" dirty="0">
                <a:latin typeface="Calibri"/>
                <a:cs typeface="Calibri"/>
              </a:rPr>
              <a:t>Prolonged </a:t>
            </a:r>
            <a:r>
              <a:rPr sz="1400" spc="-5" dirty="0">
                <a:latin typeface="Calibri"/>
                <a:cs typeface="Calibri"/>
              </a:rPr>
              <a:t>dermal </a:t>
            </a:r>
            <a:r>
              <a:rPr sz="1400" spc="-10" dirty="0">
                <a:latin typeface="Calibri"/>
                <a:cs typeface="Calibri"/>
              </a:rPr>
              <a:t>exposure to </a:t>
            </a:r>
            <a:r>
              <a:rPr sz="1400" dirty="0">
                <a:latin typeface="Calibri"/>
                <a:cs typeface="Calibri"/>
              </a:rPr>
              <a:t>soot. </a:t>
            </a:r>
            <a:r>
              <a:rPr sz="1400" spc="-10" dirty="0">
                <a:latin typeface="Calibri"/>
                <a:cs typeface="Calibri"/>
              </a:rPr>
              <a:t>Contaminants may adhere to personal protective  equipment.</a:t>
            </a:r>
            <a:endParaRPr sz="1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spc="-5" dirty="0">
                <a:latin typeface="Calibri"/>
                <a:cs typeface="Calibri"/>
              </a:rPr>
              <a:t>Absorption increases 400% </a:t>
            </a:r>
            <a:r>
              <a:rPr sz="1400" dirty="0">
                <a:latin typeface="Calibri"/>
                <a:cs typeface="Calibri"/>
              </a:rPr>
              <a:t>with </a:t>
            </a:r>
            <a:r>
              <a:rPr sz="1400" spc="-5" dirty="0">
                <a:latin typeface="Calibri"/>
                <a:cs typeface="Calibri"/>
              </a:rPr>
              <a:t>each </a:t>
            </a:r>
            <a:r>
              <a:rPr sz="1400" dirty="0">
                <a:latin typeface="Calibri"/>
                <a:cs typeface="Calibri"/>
              </a:rPr>
              <a:t>5° </a:t>
            </a:r>
            <a:r>
              <a:rPr sz="1400" spc="-10" dirty="0">
                <a:latin typeface="Calibri"/>
                <a:cs typeface="Calibri"/>
              </a:rPr>
              <a:t>increase </a:t>
            </a:r>
            <a:r>
              <a:rPr sz="1400" dirty="0">
                <a:latin typeface="Calibri"/>
                <a:cs typeface="Calibri"/>
              </a:rPr>
              <a:t>in skin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temperature.</a:t>
            </a:r>
            <a:endParaRPr sz="1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spc="-5" dirty="0">
                <a:latin typeface="Calibri"/>
                <a:cs typeface="Calibri"/>
              </a:rPr>
              <a:t>Neck </a:t>
            </a:r>
            <a:r>
              <a:rPr sz="1400" spc="-10" dirty="0">
                <a:latin typeface="Calibri"/>
                <a:cs typeface="Calibri"/>
              </a:rPr>
              <a:t>area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5" dirty="0">
                <a:latin typeface="Calibri"/>
                <a:cs typeface="Calibri"/>
              </a:rPr>
              <a:t>one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most common </a:t>
            </a:r>
            <a:r>
              <a:rPr sz="1400" spc="-10" dirty="0">
                <a:latin typeface="Calibri"/>
                <a:cs typeface="Calibri"/>
              </a:rPr>
              <a:t>areas for exposure, </a:t>
            </a:r>
            <a:r>
              <a:rPr sz="1400" spc="-5" dirty="0">
                <a:latin typeface="Calibri"/>
                <a:cs typeface="Calibri"/>
              </a:rPr>
              <a:t>angle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35" dirty="0">
                <a:latin typeface="Calibri"/>
                <a:cs typeface="Calibri"/>
              </a:rPr>
              <a:t>jaw,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forehead.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05200"/>
            <a:ext cx="58091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 Quick.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 Smart.</a:t>
            </a: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Protect your head.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092" y="5257800"/>
            <a:ext cx="2438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March 2019 Health and Wellness Presentation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971800"/>
            <a:ext cx="7882402" cy="830997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</a:rPr>
              <a:t>Cancer Report</a:t>
            </a:r>
          </a:p>
        </p:txBody>
      </p:sp>
    </p:spTree>
    <p:extLst>
      <p:ext uri="{BB962C8B-B14F-4D97-AF65-F5344CB8AC3E}">
        <p14:creationId xmlns:p14="http://schemas.microsoft.com/office/powerpoint/2010/main" val="234325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629908" cy="553998"/>
          </a:xfrm>
        </p:spPr>
        <p:txBody>
          <a:bodyPr/>
          <a:lstStyle/>
          <a:p>
            <a:r>
              <a:rPr lang="en-US" dirty="0"/>
              <a:t>Cancer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798" y="1548336"/>
            <a:ext cx="7882402" cy="256224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en-US" sz="2800" spc="-10" dirty="0"/>
              <a:t>Firefighter </a:t>
            </a:r>
            <a:r>
              <a:rPr lang="en-US" sz="2800" spc="-5" dirty="0"/>
              <a:t>occupational cancer is </a:t>
            </a:r>
            <a:r>
              <a:rPr lang="en-US" sz="2800" spc="-10" dirty="0"/>
              <a:t>reported</a:t>
            </a:r>
            <a:r>
              <a:rPr lang="en-US" sz="2800" spc="80" dirty="0"/>
              <a:t> </a:t>
            </a:r>
            <a:r>
              <a:rPr lang="en-US" sz="2800" spc="-20" dirty="0"/>
              <a:t>voluntarily.</a:t>
            </a:r>
            <a:endParaRPr lang="en-US" sz="2800" dirty="0"/>
          </a:p>
          <a:p>
            <a:pPr marL="469900" marR="2373630">
              <a:lnSpc>
                <a:spcPct val="120000"/>
              </a:lnSpc>
              <a:spcBef>
                <a:spcPts val="15"/>
              </a:spcBef>
            </a:pPr>
            <a:r>
              <a:rPr lang="en-US" sz="2000" spc="-5" dirty="0"/>
              <a:t>10 reports </a:t>
            </a:r>
            <a:r>
              <a:rPr lang="en-US" sz="2000" dirty="0"/>
              <a:t>of </a:t>
            </a:r>
            <a:r>
              <a:rPr lang="en-US" sz="2000" spc="-10" dirty="0"/>
              <a:t>firefighter cancer reported to TCFP </a:t>
            </a:r>
            <a:r>
              <a:rPr lang="en-US" sz="2000" dirty="0"/>
              <a:t>in </a:t>
            </a:r>
            <a:r>
              <a:rPr lang="en-US" sz="2000" spc="-5" dirty="0"/>
              <a:t>2017.  </a:t>
            </a:r>
          </a:p>
          <a:p>
            <a:pPr marL="469900" marR="2373630">
              <a:lnSpc>
                <a:spcPct val="120000"/>
              </a:lnSpc>
              <a:spcBef>
                <a:spcPts val="15"/>
              </a:spcBef>
            </a:pPr>
            <a:r>
              <a:rPr lang="en-US" sz="2000" spc="-5" dirty="0"/>
              <a:t>14 reports </a:t>
            </a:r>
            <a:r>
              <a:rPr lang="en-US" sz="2000" dirty="0"/>
              <a:t>of </a:t>
            </a:r>
            <a:r>
              <a:rPr lang="en-US" sz="2000" spc="-10" dirty="0"/>
              <a:t>firefighter cancer reported to TCFP </a:t>
            </a:r>
            <a:r>
              <a:rPr lang="en-US" sz="2000" dirty="0"/>
              <a:t>in</a:t>
            </a:r>
            <a:r>
              <a:rPr lang="en-US" sz="2000" spc="85" dirty="0"/>
              <a:t> </a:t>
            </a:r>
            <a:r>
              <a:rPr lang="en-US" sz="2000" spc="-5" dirty="0"/>
              <a:t>2016.</a:t>
            </a:r>
            <a:endParaRPr lang="en-US" sz="2000" dirty="0"/>
          </a:p>
          <a:p>
            <a:pPr marL="469900">
              <a:lnSpc>
                <a:spcPct val="100000"/>
              </a:lnSpc>
              <a:spcBef>
                <a:spcPts val="335"/>
              </a:spcBef>
            </a:pPr>
            <a:r>
              <a:rPr lang="en-US" sz="2000" spc="-5" dirty="0"/>
              <a:t>Note: </a:t>
            </a:r>
            <a:r>
              <a:rPr lang="en-US" sz="2000" spc="-10" dirty="0"/>
              <a:t>several </a:t>
            </a:r>
            <a:r>
              <a:rPr lang="en-US" sz="2000" spc="-40" dirty="0"/>
              <a:t>Texas </a:t>
            </a:r>
            <a:r>
              <a:rPr lang="en-US" sz="2000" spc="-5" dirty="0"/>
              <a:t>Fire Departments anecdotally report </a:t>
            </a:r>
            <a:r>
              <a:rPr lang="en-US" sz="2000" spc="-10" dirty="0"/>
              <a:t>much </a:t>
            </a:r>
            <a:r>
              <a:rPr lang="en-US" sz="2000" spc="-5" dirty="0"/>
              <a:t>higher incidence </a:t>
            </a:r>
            <a:r>
              <a:rPr lang="en-US" sz="2000" dirty="0"/>
              <a:t>of</a:t>
            </a:r>
            <a:r>
              <a:rPr lang="en-US" sz="2000" spc="165" dirty="0"/>
              <a:t> </a:t>
            </a:r>
            <a:r>
              <a:rPr lang="en-US" sz="2000" spc="-30" dirty="0"/>
              <a:t>cancer.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655344" cy="2087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96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15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Firefighter Health and</a:t>
            </a:r>
            <a:r>
              <a:rPr spc="-35" dirty="0"/>
              <a:t> </a:t>
            </a:r>
            <a:r>
              <a:rPr spc="-10" dirty="0"/>
              <a:t>Wellness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0821" y="1648919"/>
            <a:ext cx="641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pe: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40642"/>
              </p:ext>
            </p:extLst>
          </p:nvPr>
        </p:nvGraphicFramePr>
        <p:xfrm>
          <a:off x="2057400" y="1648919"/>
          <a:ext cx="5693996" cy="3764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6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Cancer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61B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61B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Testicular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2.02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Mesothelioma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2.0 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Multiple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Myeloma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1.53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Non-Hodgkins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Lymphoma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1.51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Skin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1.39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Brain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1.31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Malignant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Melanoma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1.31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Prostate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1.28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Colon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1.21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Lukemia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1.14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(x)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greater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risk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7772" y="5486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March 2019 Health and Wellness Presentation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15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Firefighter Health and</a:t>
            </a:r>
            <a:r>
              <a:rPr spc="-35" dirty="0"/>
              <a:t> </a:t>
            </a:r>
            <a:r>
              <a:rPr spc="-10" dirty="0"/>
              <a:t>Wellness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0821" y="1648919"/>
            <a:ext cx="641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821" y="2023823"/>
            <a:ext cx="10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821" y="2644091"/>
            <a:ext cx="10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821" y="3264359"/>
            <a:ext cx="10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821" y="3886151"/>
            <a:ext cx="10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0821" y="4407359"/>
            <a:ext cx="105410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spc="-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2092" y="2023823"/>
            <a:ext cx="7157720" cy="34029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6350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latin typeface="Calibri"/>
                <a:cs typeface="Calibri"/>
              </a:rPr>
              <a:t>According to data collected </a:t>
            </a:r>
            <a:r>
              <a:rPr sz="1800" dirty="0">
                <a:latin typeface="Calibri"/>
                <a:cs typeface="Calibri"/>
              </a:rPr>
              <a:t>by </a:t>
            </a:r>
            <a:r>
              <a:rPr sz="1800" spc="-40" dirty="0">
                <a:latin typeface="Calibri"/>
                <a:cs typeface="Calibri"/>
              </a:rPr>
              <a:t>IAFF, </a:t>
            </a:r>
            <a:r>
              <a:rPr sz="1800" spc="-5" dirty="0">
                <a:latin typeface="Calibri"/>
                <a:cs typeface="Calibri"/>
              </a:rPr>
              <a:t>Cancer </a:t>
            </a:r>
            <a:r>
              <a:rPr sz="1800" dirty="0">
                <a:latin typeface="Calibri"/>
                <a:cs typeface="Calibri"/>
              </a:rPr>
              <a:t>has </a:t>
            </a:r>
            <a:r>
              <a:rPr sz="1800" spc="-5" dirty="0">
                <a:latin typeface="Calibri"/>
                <a:cs typeface="Calibri"/>
              </a:rPr>
              <a:t>caused </a:t>
            </a:r>
            <a:r>
              <a:rPr sz="1800" dirty="0">
                <a:latin typeface="Calibri"/>
                <a:cs typeface="Calibri"/>
              </a:rPr>
              <a:t>61%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career  firefighter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Line of Duty Deaths </a:t>
            </a:r>
            <a:r>
              <a:rPr sz="1800" spc="-5" dirty="0">
                <a:latin typeface="Calibri"/>
                <a:cs typeface="Calibri"/>
              </a:rPr>
              <a:t>since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2002.</a:t>
            </a:r>
          </a:p>
          <a:p>
            <a:pPr marL="12700" marR="5715" indent="-635">
              <a:lnSpc>
                <a:spcPts val="1939"/>
              </a:lnSpc>
              <a:spcBef>
                <a:spcPts val="1005"/>
              </a:spcBef>
            </a:pPr>
            <a:r>
              <a:rPr sz="1800" spc="-15" dirty="0">
                <a:latin typeface="Calibri"/>
                <a:cs typeface="Calibri"/>
              </a:rPr>
              <a:t>Firefighters have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9% </a:t>
            </a:r>
            <a:r>
              <a:rPr sz="1800" spc="-5" dirty="0">
                <a:latin typeface="Calibri"/>
                <a:cs typeface="Calibri"/>
              </a:rPr>
              <a:t>higher risk of cancer diagnosis than the </a:t>
            </a:r>
            <a:r>
              <a:rPr sz="1800" spc="-10" dirty="0">
                <a:latin typeface="Calibri"/>
                <a:cs typeface="Calibri"/>
              </a:rPr>
              <a:t>general  </a:t>
            </a:r>
            <a:r>
              <a:rPr sz="1800" spc="-5" dirty="0">
                <a:latin typeface="Calibri"/>
                <a:cs typeface="Calibri"/>
              </a:rPr>
              <a:t>population.</a:t>
            </a:r>
            <a:endParaRPr sz="1800" dirty="0">
              <a:latin typeface="Calibri"/>
              <a:cs typeface="Calibri"/>
            </a:endParaRPr>
          </a:p>
          <a:p>
            <a:pPr marL="12700" marR="6350">
              <a:lnSpc>
                <a:spcPts val="1939"/>
              </a:lnSpc>
              <a:spcBef>
                <a:spcPts val="1005"/>
              </a:spcBef>
              <a:tabLst>
                <a:tab pos="1190625" algn="l"/>
                <a:tab pos="1621790" algn="l"/>
                <a:tab pos="2147570" algn="l"/>
                <a:tab pos="2774315" algn="l"/>
                <a:tab pos="3375660" algn="l"/>
                <a:tab pos="3702050" algn="l"/>
                <a:tab pos="4119879" algn="l"/>
                <a:tab pos="4702175" algn="l"/>
                <a:tab pos="5447030" algn="l"/>
                <a:tab pos="6007735" algn="l"/>
                <a:tab pos="6449695" algn="l"/>
              </a:tabLst>
            </a:pPr>
            <a:r>
              <a:rPr sz="180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	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	14%	m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y	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	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	f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	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er	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han	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he	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ene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  </a:t>
            </a:r>
            <a:r>
              <a:rPr sz="1800" spc="-5" dirty="0">
                <a:latin typeface="Calibri"/>
                <a:cs typeface="Calibri"/>
              </a:rPr>
              <a:t>population.</a:t>
            </a:r>
            <a:endParaRPr sz="1800" dirty="0">
              <a:latin typeface="Calibri"/>
              <a:cs typeface="Calibri"/>
            </a:endParaRPr>
          </a:p>
          <a:p>
            <a:pPr marL="12700" marR="8255" indent="-635">
              <a:lnSpc>
                <a:spcPts val="1939"/>
              </a:lnSpc>
              <a:spcBef>
                <a:spcPts val="1015"/>
              </a:spcBef>
            </a:pPr>
            <a:r>
              <a:rPr sz="1800" spc="-10" dirty="0">
                <a:latin typeface="Calibri"/>
                <a:cs typeface="Calibri"/>
              </a:rPr>
              <a:t>Estimates </a:t>
            </a:r>
            <a:r>
              <a:rPr sz="1800" spc="-5" dirty="0">
                <a:latin typeface="Calibri"/>
                <a:cs typeface="Calibri"/>
              </a:rPr>
              <a:t>that 1/3 of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firefighters </a:t>
            </a:r>
            <a:r>
              <a:rPr sz="1800" spc="-5" dirty="0">
                <a:latin typeface="Calibri"/>
                <a:cs typeface="Calibri"/>
              </a:rPr>
              <a:t>will experience cancer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some point in  their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lives.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spc="-25" dirty="0">
                <a:latin typeface="Calibri"/>
                <a:cs typeface="Calibri"/>
              </a:rPr>
              <a:t>Respiratory, </a:t>
            </a:r>
            <a:r>
              <a:rPr sz="1800" spc="-10" dirty="0">
                <a:latin typeface="Calibri"/>
                <a:cs typeface="Calibri"/>
              </a:rPr>
              <a:t>digestive,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urinary cancer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prevalent.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030"/>
              </a:spcBef>
            </a:pPr>
            <a:r>
              <a:rPr sz="1800" spc="-5" dirty="0">
                <a:latin typeface="Calibri"/>
                <a:cs typeface="Calibri"/>
              </a:rPr>
              <a:t>Mesothelioma </a:t>
            </a:r>
            <a:r>
              <a:rPr sz="1800" dirty="0">
                <a:latin typeface="Calibri"/>
                <a:cs typeface="Calibri"/>
              </a:rPr>
              <a:t>among </a:t>
            </a:r>
            <a:r>
              <a:rPr sz="1800" spc="-15" dirty="0">
                <a:latin typeface="Calibri"/>
                <a:cs typeface="Calibri"/>
              </a:rPr>
              <a:t>firefighters </a:t>
            </a:r>
            <a:r>
              <a:rPr sz="1800" spc="-5" dirty="0">
                <a:latin typeface="Calibri"/>
                <a:cs typeface="Calibri"/>
              </a:rPr>
              <a:t>is double the </a:t>
            </a:r>
            <a:r>
              <a:rPr sz="1800" spc="-10" dirty="0">
                <a:latin typeface="Calibri"/>
                <a:cs typeface="Calibri"/>
              </a:rPr>
              <a:t>reported </a:t>
            </a:r>
            <a:r>
              <a:rPr sz="1800" spc="-20" dirty="0">
                <a:latin typeface="Calibri"/>
                <a:cs typeface="Calibri"/>
              </a:rPr>
              <a:t>rate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general  </a:t>
            </a:r>
            <a:r>
              <a:rPr sz="1800" spc="-5" dirty="0">
                <a:latin typeface="Calibri"/>
                <a:cs typeface="Calibri"/>
              </a:rPr>
              <a:t>population.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231" y="5715000"/>
            <a:ext cx="714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March 2019 Health and Wellness Presentation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15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Firefighter Health and</a:t>
            </a:r>
            <a:r>
              <a:rPr spc="-35" dirty="0"/>
              <a:t> </a:t>
            </a:r>
            <a:r>
              <a:rPr spc="-10" dirty="0"/>
              <a:t>Wellness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2934" y="2338939"/>
            <a:ext cx="7497445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1270" algn="ctr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mission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Firefighter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Wellness Committee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10" dirty="0">
                <a:latin typeface="Calibri"/>
                <a:cs typeface="Calibri"/>
              </a:rPr>
              <a:t>provide </a:t>
            </a:r>
            <a:r>
              <a:rPr sz="2000" spc="-5" dirty="0">
                <a:latin typeface="Calibri"/>
                <a:cs typeface="Calibri"/>
              </a:rPr>
              <a:t>factual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practical </a:t>
            </a:r>
            <a:r>
              <a:rPr sz="2000" dirty="0">
                <a:latin typeface="Calibri"/>
                <a:cs typeface="Calibri"/>
              </a:rPr>
              <a:t>guidance </a:t>
            </a:r>
            <a:r>
              <a:rPr sz="2000" spc="-10" dirty="0">
                <a:latin typeface="Calibri"/>
                <a:cs typeface="Calibri"/>
              </a:rPr>
              <a:t>regarding </a:t>
            </a:r>
            <a:r>
              <a:rPr sz="2000" spc="-25" dirty="0">
                <a:latin typeface="Calibri"/>
                <a:cs typeface="Calibri"/>
              </a:rPr>
              <a:t>key </a:t>
            </a:r>
            <a:r>
              <a:rPr sz="2000" spc="-10" dirty="0">
                <a:latin typeface="Calibri"/>
                <a:cs typeface="Calibri"/>
              </a:rPr>
              <a:t>areas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health  and </a:t>
            </a:r>
            <a:r>
              <a:rPr sz="2000" spc="-5" dirty="0">
                <a:latin typeface="Calibri"/>
                <a:cs typeface="Calibri"/>
              </a:rPr>
              <a:t>wellness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educate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facilitate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development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action guides  </a:t>
            </a:r>
            <a:r>
              <a:rPr sz="2000" spc="-5" dirty="0">
                <a:latin typeface="Calibri"/>
                <a:cs typeface="Calibri"/>
              </a:rPr>
              <a:t>by individuals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departments.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637" y="2967335"/>
            <a:ext cx="91812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Can We Do To Get Better?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64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00813"/>
            <a:ext cx="6858508" cy="553998"/>
          </a:xfrm>
        </p:spPr>
        <p:txBody>
          <a:bodyPr/>
          <a:lstStyle/>
          <a:p>
            <a:r>
              <a:rPr lang="en-US" spc="-5" dirty="0"/>
              <a:t>Problems with Data Collection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415" y="1752600"/>
            <a:ext cx="8153400" cy="2267287"/>
          </a:xfrm>
        </p:spPr>
        <p:txBody>
          <a:bodyPr/>
          <a:lstStyle/>
          <a:p>
            <a:pPr marL="354965" marR="5080" indent="-342900" algn="just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sz="2400" spc="-10" dirty="0">
                <a:latin typeface="+mn-lt"/>
              </a:rPr>
              <a:t>We need to ask better questions when collecting exposure information. </a:t>
            </a:r>
            <a:endParaRPr lang="en-US" sz="2400" dirty="0">
              <a:latin typeface="+mn-lt"/>
            </a:endParaRPr>
          </a:p>
          <a:p>
            <a:pPr marL="812165" marR="5080" lvl="1" indent="-342900" algn="just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sz="2400" spc="-10" dirty="0"/>
              <a:t>Exposures make up 24.38% of total injuries but we do not gather enough data about the actual exposures. </a:t>
            </a:r>
          </a:p>
          <a:p>
            <a:pPr marL="469900">
              <a:lnSpc>
                <a:spcPct val="100000"/>
              </a:lnSpc>
              <a:spcBef>
                <a:spcPts val="345"/>
              </a:spcBef>
            </a:pPr>
            <a:endParaRPr lang="en-US" sz="2000" spc="-10" dirty="0">
              <a:latin typeface="+mn-lt"/>
            </a:endParaRPr>
          </a:p>
          <a:p>
            <a:pPr marL="469900">
              <a:lnSpc>
                <a:spcPct val="100000"/>
              </a:lnSpc>
              <a:spcBef>
                <a:spcPts val="345"/>
              </a:spcBef>
            </a:pPr>
            <a:endParaRPr lang="en-US" spc="-10" dirty="0"/>
          </a:p>
          <a:p>
            <a:pPr marL="469900">
              <a:lnSpc>
                <a:spcPct val="100000"/>
              </a:lnSpc>
              <a:spcBef>
                <a:spcPts val="345"/>
              </a:spcBef>
            </a:pPr>
            <a:endParaRPr lang="en-US" spc="-1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28600" y="2767826"/>
            <a:ext cx="8153400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365" marR="5080" lvl="2" indent="-342900" algn="just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We need to do a better job of reporting cancer data.</a:t>
            </a:r>
          </a:p>
          <a:p>
            <a:pPr marL="1269365" marR="5080" lvl="2" indent="-342900" algn="just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Move toward mandatory cancer reporting.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73951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Injury – Illness 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of 47 injury reports concerning chest pains-cardiac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36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00813"/>
            <a:ext cx="6858508" cy="553998"/>
          </a:xfrm>
        </p:spPr>
        <p:txBody>
          <a:bodyPr/>
          <a:lstStyle/>
          <a:p>
            <a:r>
              <a:rPr lang="en-US" spc="-5" dirty="0"/>
              <a:t>Recommendations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0798" y="1548336"/>
            <a:ext cx="7882402" cy="4431983"/>
          </a:xfrm>
          <a:noFill/>
        </p:spPr>
        <p:txBody>
          <a:bodyPr/>
          <a:lstStyle/>
          <a:p>
            <a:r>
              <a:rPr lang="en-US" b="1" i="1" dirty="0"/>
              <a:t>Recommendations </a:t>
            </a:r>
            <a:endParaRPr lang="en-US" dirty="0"/>
          </a:p>
          <a:p>
            <a:r>
              <a:rPr lang="en-US" dirty="0"/>
              <a:t>Based on their review of the data contained within this report, the commission offers the following recommendations to the Texas fire service: </a:t>
            </a:r>
          </a:p>
          <a:p>
            <a:r>
              <a:rPr lang="en-US" dirty="0"/>
              <a:t>	◊ Improve awareness and distribution of the annual injury report by 	notifying fire department administrators when this and future reports are 	published and provide a link to the report in the notifications. </a:t>
            </a:r>
          </a:p>
          <a:p>
            <a:r>
              <a:rPr lang="en-US" dirty="0"/>
              <a:t>	◊ Enhance program features and “usability” by providing better 	explanations, descriptions and definitions of terms in both the reporting 	module and in the annual report. </a:t>
            </a:r>
          </a:p>
          <a:p>
            <a:r>
              <a:rPr lang="en-US" dirty="0"/>
              <a:t>	◊ Provide the Texas fire service with injury updates, perhaps on a quarterly 	basis, targeting trends or other issues noted during the year. This could be 	accomplished via postings on the agency’s website, social media 	platforms, or by other means. </a:t>
            </a:r>
          </a:p>
          <a:p>
            <a:r>
              <a:rPr lang="en-US" dirty="0"/>
              <a:t>	◊ Explore options for incorporating injury data into annual continuing 	education opportunities for fire personnel.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54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00813"/>
            <a:ext cx="6858508" cy="574040"/>
          </a:xfrm>
        </p:spPr>
        <p:txBody>
          <a:bodyPr/>
          <a:lstStyle/>
          <a:p>
            <a:r>
              <a:rPr lang="en-US" dirty="0"/>
              <a:t>Recommendations(cont.)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798" y="1823924"/>
            <a:ext cx="7882402" cy="14773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Strains-Sprains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Stretching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EMS equipment review / Patient moving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Equipment deployment / Apparatus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798" y="3733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Weightlifting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purpose of weight lifting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types of exercise routines</a:t>
            </a:r>
          </a:p>
        </p:txBody>
      </p:sp>
    </p:spTree>
    <p:extLst>
      <p:ext uri="{BB962C8B-B14F-4D97-AF65-F5344CB8AC3E}">
        <p14:creationId xmlns:p14="http://schemas.microsoft.com/office/powerpoint/2010/main" val="1834532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7882402" cy="14773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Fire ground Injury Prevention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Fire Risk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Familiarity walk through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Pre-planning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598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early detection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Health &amp; Wellness Committee Mar 2019 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Read The Lavender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Clean everything often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500813"/>
            <a:ext cx="6858508" cy="574040"/>
          </a:xfrm>
        </p:spPr>
        <p:txBody>
          <a:bodyPr/>
          <a:lstStyle/>
          <a:p>
            <a:r>
              <a:rPr lang="en-US" dirty="0"/>
              <a:t>Recommendations(cont.)</a:t>
            </a:r>
          </a:p>
        </p:txBody>
      </p:sp>
    </p:spTree>
    <p:extLst>
      <p:ext uri="{BB962C8B-B14F-4D97-AF65-F5344CB8AC3E}">
        <p14:creationId xmlns:p14="http://schemas.microsoft.com/office/powerpoint/2010/main" val="105778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6858508" cy="677108"/>
          </a:xfrm>
        </p:spPr>
        <p:txBody>
          <a:bodyPr/>
          <a:lstStyle/>
          <a:p>
            <a:r>
              <a:rPr lang="en-US" sz="4400" dirty="0"/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91426"/>
            <a:ext cx="6573647" cy="36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9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5741" y="500813"/>
            <a:ext cx="28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34627" y="1323276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0"/>
                </a:moveTo>
                <a:lnTo>
                  <a:pt x="2032000" y="0"/>
                </a:lnTo>
                <a:lnTo>
                  <a:pt x="203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96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6627" y="1323276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0"/>
                </a:moveTo>
                <a:lnTo>
                  <a:pt x="2032000" y="0"/>
                </a:lnTo>
                <a:lnTo>
                  <a:pt x="203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96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8628" y="1323276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0"/>
                </a:moveTo>
                <a:lnTo>
                  <a:pt x="2032000" y="0"/>
                </a:lnTo>
                <a:lnTo>
                  <a:pt x="203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96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4627" y="2237676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0"/>
                </a:moveTo>
                <a:lnTo>
                  <a:pt x="2032000" y="0"/>
                </a:lnTo>
                <a:lnTo>
                  <a:pt x="203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6627" y="2237676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0"/>
                </a:moveTo>
                <a:lnTo>
                  <a:pt x="2032000" y="0"/>
                </a:lnTo>
                <a:lnTo>
                  <a:pt x="203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8628" y="2237676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0"/>
                </a:moveTo>
                <a:lnTo>
                  <a:pt x="2032000" y="0"/>
                </a:lnTo>
                <a:lnTo>
                  <a:pt x="203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4627" y="3152076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0"/>
                </a:moveTo>
                <a:lnTo>
                  <a:pt x="2032000" y="0"/>
                </a:lnTo>
                <a:lnTo>
                  <a:pt x="203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EF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6627" y="3152076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0"/>
                </a:moveTo>
                <a:lnTo>
                  <a:pt x="2032000" y="0"/>
                </a:lnTo>
                <a:lnTo>
                  <a:pt x="203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EF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8628" y="3152076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0"/>
                </a:moveTo>
                <a:lnTo>
                  <a:pt x="2032000" y="0"/>
                </a:lnTo>
                <a:lnTo>
                  <a:pt x="203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EF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4627" y="4066476"/>
            <a:ext cx="2032000" cy="1188720"/>
          </a:xfrm>
          <a:custGeom>
            <a:avLst/>
            <a:gdLst/>
            <a:ahLst/>
            <a:cxnLst/>
            <a:rect l="l" t="t" r="r" b="b"/>
            <a:pathLst>
              <a:path w="2032000" h="1188720">
                <a:moveTo>
                  <a:pt x="0" y="0"/>
                </a:moveTo>
                <a:lnTo>
                  <a:pt x="2032000" y="0"/>
                </a:lnTo>
                <a:lnTo>
                  <a:pt x="20320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solidFill>
            <a:srgbClr val="D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6627" y="4066476"/>
            <a:ext cx="2032000" cy="1188720"/>
          </a:xfrm>
          <a:custGeom>
            <a:avLst/>
            <a:gdLst/>
            <a:ahLst/>
            <a:cxnLst/>
            <a:rect l="l" t="t" r="r" b="b"/>
            <a:pathLst>
              <a:path w="2032000" h="1188720">
                <a:moveTo>
                  <a:pt x="0" y="0"/>
                </a:moveTo>
                <a:lnTo>
                  <a:pt x="2032000" y="0"/>
                </a:lnTo>
                <a:lnTo>
                  <a:pt x="20320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solidFill>
            <a:srgbClr val="D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8628" y="4066476"/>
            <a:ext cx="2032000" cy="1188720"/>
          </a:xfrm>
          <a:custGeom>
            <a:avLst/>
            <a:gdLst/>
            <a:ahLst/>
            <a:cxnLst/>
            <a:rect l="l" t="t" r="r" b="b"/>
            <a:pathLst>
              <a:path w="2032000" h="1188720">
                <a:moveTo>
                  <a:pt x="0" y="0"/>
                </a:moveTo>
                <a:lnTo>
                  <a:pt x="2032000" y="0"/>
                </a:lnTo>
                <a:lnTo>
                  <a:pt x="20320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solidFill>
            <a:srgbClr val="D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34627" y="5255196"/>
            <a:ext cx="2032000" cy="1188720"/>
          </a:xfrm>
          <a:custGeom>
            <a:avLst/>
            <a:gdLst/>
            <a:ahLst/>
            <a:cxnLst/>
            <a:rect l="l" t="t" r="r" b="b"/>
            <a:pathLst>
              <a:path w="2032000" h="1188720">
                <a:moveTo>
                  <a:pt x="0" y="0"/>
                </a:moveTo>
                <a:lnTo>
                  <a:pt x="2032000" y="0"/>
                </a:lnTo>
                <a:lnTo>
                  <a:pt x="2032000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EF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6627" y="5255196"/>
            <a:ext cx="2032000" cy="1188720"/>
          </a:xfrm>
          <a:custGeom>
            <a:avLst/>
            <a:gdLst/>
            <a:ahLst/>
            <a:cxnLst/>
            <a:rect l="l" t="t" r="r" b="b"/>
            <a:pathLst>
              <a:path w="2032000" h="1188720">
                <a:moveTo>
                  <a:pt x="0" y="0"/>
                </a:moveTo>
                <a:lnTo>
                  <a:pt x="2032000" y="0"/>
                </a:lnTo>
                <a:lnTo>
                  <a:pt x="2032000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EF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8628" y="5255196"/>
            <a:ext cx="2032000" cy="1188720"/>
          </a:xfrm>
          <a:custGeom>
            <a:avLst/>
            <a:gdLst/>
            <a:ahLst/>
            <a:cxnLst/>
            <a:rect l="l" t="t" r="r" b="b"/>
            <a:pathLst>
              <a:path w="2032000" h="1188720">
                <a:moveTo>
                  <a:pt x="0" y="0"/>
                </a:moveTo>
                <a:lnTo>
                  <a:pt x="2032000" y="0"/>
                </a:lnTo>
                <a:lnTo>
                  <a:pt x="2032000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EF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8276" y="223767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8276" y="315207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8276" y="406647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8276" y="525519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34626" y="1316925"/>
            <a:ext cx="0" cy="5133340"/>
          </a:xfrm>
          <a:custGeom>
            <a:avLst/>
            <a:gdLst/>
            <a:ahLst/>
            <a:cxnLst/>
            <a:rect l="l" t="t" r="r" b="b"/>
            <a:pathLst>
              <a:path h="5133340">
                <a:moveTo>
                  <a:pt x="0" y="0"/>
                </a:moveTo>
                <a:lnTo>
                  <a:pt x="0" y="51333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0626" y="1316925"/>
            <a:ext cx="0" cy="5133340"/>
          </a:xfrm>
          <a:custGeom>
            <a:avLst/>
            <a:gdLst/>
            <a:ahLst/>
            <a:cxnLst/>
            <a:rect l="l" t="t" r="r" b="b"/>
            <a:pathLst>
              <a:path h="5133340">
                <a:moveTo>
                  <a:pt x="0" y="0"/>
                </a:moveTo>
                <a:lnTo>
                  <a:pt x="0" y="51333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28276" y="132327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8276" y="6443915"/>
            <a:ext cx="6108700" cy="0"/>
          </a:xfrm>
          <a:custGeom>
            <a:avLst/>
            <a:gdLst/>
            <a:ahLst/>
            <a:cxnLst/>
            <a:rect l="l" t="t" r="r" b="b"/>
            <a:pathLst>
              <a:path w="6108700">
                <a:moveTo>
                  <a:pt x="0" y="0"/>
                </a:moveTo>
                <a:lnTo>
                  <a:pt x="6108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65240"/>
              </p:ext>
            </p:extLst>
          </p:nvPr>
        </p:nvGraphicFramePr>
        <p:xfrm>
          <a:off x="0" y="0"/>
          <a:ext cx="9162414" cy="6857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7675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2521585">
                        <a:lnSpc>
                          <a:spcPct val="100000"/>
                        </a:lnSpc>
                      </a:pPr>
                      <a:r>
                        <a:rPr sz="3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3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ire</a:t>
                      </a:r>
                      <a:r>
                        <a:rPr sz="3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3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igh</a:t>
                      </a:r>
                      <a:r>
                        <a:rPr sz="3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3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3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36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3600">
                        <a:latin typeface="Arial"/>
                        <a:cs typeface="Arial"/>
                      </a:endParaRPr>
                    </a:p>
                    <a:p>
                      <a:pPr marL="215265" marR="207645" indent="1270" algn="ctr">
                        <a:lnSpc>
                          <a:spcPct val="100000"/>
                        </a:lnSpc>
                        <a:spcBef>
                          <a:spcPts val="237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Mala Sharma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  Chair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3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36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Wellness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2820035" marR="213995" indent="-82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Danny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Kistner –  McKinney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7960" marR="1803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Daniel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DeYear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–  Dallas Fire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Rescue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DCCCC"/>
                    </a:solidFill>
                  </a:tcPr>
                </a:tc>
                <a:tc>
                  <a:txBody>
                    <a:bodyPr/>
                    <a:lstStyle/>
                    <a:p>
                      <a:pPr marL="318770" marR="822325" indent="-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Brett Ellis –  Harris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County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ESD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#48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marL="2693670" marR="1689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spc="-10" dirty="0">
                          <a:latin typeface="Arial"/>
                          <a:cs typeface="Arial"/>
                        </a:rPr>
                        <a:t>Doug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Boeker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Sugar</a:t>
                      </a:r>
                      <a:r>
                        <a:rPr lang="en-US" sz="1800" spc="-10" dirty="0">
                          <a:latin typeface="Arial"/>
                          <a:cs typeface="Arial"/>
                        </a:rPr>
                        <a:t> 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Fire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Department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7955" marR="1403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Scott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Thompson-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Colony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Fire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Department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7778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Michael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Mire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Houston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Fire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Department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635885" marR="1117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Dr.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Sara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Jahnke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Center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for Fire,  Rescue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&amp; EMS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Research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Christopher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Kahl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66700" marR="2584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Portland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Fire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Department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DCCCC"/>
                    </a:solidFill>
                  </a:tcPr>
                </a:tc>
                <a:tc>
                  <a:txBody>
                    <a:bodyPr/>
                    <a:lstStyle/>
                    <a:p>
                      <a:pPr marL="215265" marR="7213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Steven Green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Longview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Fire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Department.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2804">
                <a:tc>
                  <a:txBody>
                    <a:bodyPr/>
                    <a:lstStyle/>
                    <a:p>
                      <a:pPr marL="2629535" marR="10668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Dr.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Lucas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Garcia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McAllen Fire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Department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7185" marR="3289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Homer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Javier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Salinas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–  Mission Fire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Department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031" y="2967335"/>
            <a:ext cx="5095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Five Year Analysis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24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1585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Strains and Sprains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905000"/>
            <a:ext cx="4419600" cy="3386183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05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There is an average of </a:t>
            </a:r>
            <a:r>
              <a:rPr lang="en-US" sz="2000" b="1" dirty="0">
                <a:latin typeface="Calibri"/>
                <a:cs typeface="Calibri"/>
              </a:rPr>
              <a:t>1,896 </a:t>
            </a:r>
            <a:r>
              <a:rPr lang="en-US" sz="2000" dirty="0">
                <a:latin typeface="Calibri"/>
                <a:cs typeface="Calibri"/>
              </a:rPr>
              <a:t>strains-sprains per year. In the last five years strains-sprains have made up </a:t>
            </a:r>
            <a:r>
              <a:rPr lang="en-US" sz="2000" b="1" dirty="0">
                <a:latin typeface="Calibri"/>
                <a:cs typeface="Calibri"/>
              </a:rPr>
              <a:t>47.4%</a:t>
            </a:r>
            <a:r>
              <a:rPr lang="en-US" sz="2000" dirty="0">
                <a:latin typeface="Calibri"/>
                <a:cs typeface="Calibri"/>
              </a:rPr>
              <a:t> of the number of total injuries.</a:t>
            </a:r>
          </a:p>
          <a:p>
            <a:pPr marL="298450" indent="-285750">
              <a:lnSpc>
                <a:spcPct val="100000"/>
              </a:lnSpc>
              <a:spcBef>
                <a:spcPts val="1205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There was an average of </a:t>
            </a:r>
            <a:r>
              <a:rPr lang="en-US" sz="2000" b="1" dirty="0">
                <a:latin typeface="Calibri"/>
                <a:cs typeface="Calibri"/>
              </a:rPr>
              <a:t>536</a:t>
            </a:r>
            <a:r>
              <a:rPr lang="en-US" sz="2000" dirty="0">
                <a:latin typeface="Calibri"/>
                <a:cs typeface="Calibri"/>
              </a:rPr>
              <a:t> Firefighters a year who missed time with a strain-sprains. Since 2015 Firefighters who have missed time with a sprain-strain injury were out an average of </a:t>
            </a:r>
            <a:r>
              <a:rPr lang="en-US" sz="2000" b="1" dirty="0">
                <a:latin typeface="Calibri"/>
                <a:cs typeface="Calibri"/>
              </a:rPr>
              <a:t>46 days</a:t>
            </a:r>
            <a:r>
              <a:rPr lang="en-US" sz="2000" dirty="0">
                <a:latin typeface="Calibri"/>
                <a:cs typeface="Calibri"/>
              </a:rPr>
              <a:t>. 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675" y="1242372"/>
            <a:ext cx="3919249" cy="235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953" y="3598091"/>
            <a:ext cx="3913971" cy="24979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1585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Age-Injury Correlation</a:t>
            </a:r>
            <a:endParaRPr spc="-1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07" y="2011720"/>
            <a:ext cx="6768698" cy="4068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8583912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706108" cy="553998"/>
          </a:xfrm>
        </p:spPr>
        <p:txBody>
          <a:bodyPr/>
          <a:lstStyle/>
          <a:p>
            <a:r>
              <a:rPr lang="en-US" dirty="0"/>
              <a:t>Injuries by Types of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798" y="1548337"/>
            <a:ext cx="8056002" cy="1292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There is an average of </a:t>
            </a:r>
            <a:r>
              <a:rPr lang="en-US" sz="2200" b="1" dirty="0"/>
              <a:t>774 Firefighters </a:t>
            </a:r>
            <a:r>
              <a:rPr lang="en-US" sz="2200" dirty="0"/>
              <a:t>who take time off because of an injury.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Each year there is an average of </a:t>
            </a:r>
            <a:r>
              <a:rPr lang="en-US" sz="2200" b="1" dirty="0"/>
              <a:t>28,588 days</a:t>
            </a:r>
            <a:r>
              <a:rPr lang="en-US" sz="2200" dirty="0"/>
              <a:t> missed due to injury.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5575189" cy="3351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2840999"/>
            <a:ext cx="2362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Equivalent to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686,112 hours missed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238 full time Firefighters off for a year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05500" y="2543524"/>
            <a:ext cx="8382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61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00813"/>
            <a:ext cx="6858508" cy="574040"/>
          </a:xfrm>
        </p:spPr>
        <p:txBody>
          <a:bodyPr/>
          <a:lstStyle/>
          <a:p>
            <a:r>
              <a:rPr lang="en-US" dirty="0"/>
              <a:t>Emergency Vs Non-Emergency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439" y="1963444"/>
            <a:ext cx="4343400" cy="4056356"/>
          </a:xfrm>
        </p:spPr>
        <p:txBody>
          <a:bodyPr/>
          <a:lstStyle/>
          <a:p>
            <a:r>
              <a:rPr lang="en-US" sz="1600" dirty="0"/>
              <a:t>List of Emergency Activities </a:t>
            </a:r>
            <a:r>
              <a:rPr lang="en-US" sz="1600" b="1" dirty="0"/>
              <a:t>(Percentage of Total Injuries)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EMS </a:t>
            </a:r>
            <a:r>
              <a:rPr lang="en-US" sz="1600" b="1" dirty="0"/>
              <a:t>(26.38%)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Fire Suppression </a:t>
            </a:r>
            <a:r>
              <a:rPr lang="en-US" sz="1600" b="1" dirty="0"/>
              <a:t>(22.44%)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Rescue-Non Fire </a:t>
            </a:r>
            <a:r>
              <a:rPr lang="en-US" sz="1600" b="1" dirty="0"/>
              <a:t>(6.15%)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Responding to Incidents </a:t>
            </a:r>
            <a:r>
              <a:rPr lang="en-US" sz="1600" b="1" dirty="0"/>
              <a:t>(3.80%)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Rescue- Fire Related </a:t>
            </a:r>
            <a:r>
              <a:rPr lang="en-US" sz="1600" b="1" dirty="0"/>
              <a:t>(1.12%)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Returning from Incidents </a:t>
            </a:r>
            <a:r>
              <a:rPr lang="en-US" sz="1600" b="1" dirty="0"/>
              <a:t>(1.43%)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Hazmat </a:t>
            </a:r>
            <a:r>
              <a:rPr lang="en-US" sz="1600" b="1" dirty="0"/>
              <a:t>(0.67%)</a:t>
            </a:r>
          </a:p>
          <a:p>
            <a:endParaRPr lang="en-US" sz="1600" b="1" dirty="0"/>
          </a:p>
          <a:p>
            <a:r>
              <a:rPr lang="en-US" sz="1600" dirty="0"/>
              <a:t>List of Non-Emergency Activities</a:t>
            </a:r>
            <a:r>
              <a:rPr lang="en-US" sz="1600" b="1" dirty="0">
                <a:solidFill>
                  <a:prstClr val="black"/>
                </a:solidFill>
              </a:rPr>
              <a:t> (Percentage of Total Injuries)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Station Duties </a:t>
            </a:r>
            <a:r>
              <a:rPr lang="en-US" sz="1600" b="1" dirty="0"/>
              <a:t>(15.67%)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Skills Training </a:t>
            </a:r>
            <a:r>
              <a:rPr lang="en-US" sz="1600" b="1" dirty="0"/>
              <a:t>(10.79%)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Wellness/Fitness </a:t>
            </a:r>
            <a:r>
              <a:rPr lang="en-US" sz="1600" b="1" dirty="0"/>
              <a:t>(9.96%)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Fire Prevention </a:t>
            </a:r>
            <a:r>
              <a:rPr lang="en-US" sz="1600" b="1" dirty="0"/>
              <a:t>(1.58%)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263" y="2209800"/>
            <a:ext cx="4631877" cy="27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00813"/>
            <a:ext cx="6858508" cy="574040"/>
          </a:xfrm>
        </p:spPr>
        <p:txBody>
          <a:bodyPr/>
          <a:lstStyle/>
          <a:p>
            <a:r>
              <a:rPr lang="en-US" dirty="0"/>
              <a:t>Task at Time of Injury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953000" cy="48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1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1022</Words>
  <Application>Microsoft Office PowerPoint</Application>
  <PresentationFormat>On-screen Show (4:3)</PresentationFormat>
  <Paragraphs>176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Firefighter Health and Wellness</vt:lpstr>
      <vt:lpstr>PowerPoint Presentation</vt:lpstr>
      <vt:lpstr>PowerPoint Presentation</vt:lpstr>
      <vt:lpstr>Strains and Sprains</vt:lpstr>
      <vt:lpstr>Age-Injury Correlation</vt:lpstr>
      <vt:lpstr>Injuries by Types of Activity</vt:lpstr>
      <vt:lpstr>Emergency Vs Non-Emergency</vt:lpstr>
      <vt:lpstr>Task at Time of Injury</vt:lpstr>
      <vt:lpstr>Burn Injury Report</vt:lpstr>
      <vt:lpstr>PowerPoint Presentation</vt:lpstr>
      <vt:lpstr>Texas vs National</vt:lpstr>
      <vt:lpstr>PowerPoint Presentation</vt:lpstr>
      <vt:lpstr>PowerPoint Presentation</vt:lpstr>
      <vt:lpstr>Firefighter Health and Wellness</vt:lpstr>
      <vt:lpstr>PowerPoint Presentation</vt:lpstr>
      <vt:lpstr>Cancer Report</vt:lpstr>
      <vt:lpstr>Firefighter Health and Wellness</vt:lpstr>
      <vt:lpstr>Firefighter Health and Wellness</vt:lpstr>
      <vt:lpstr>PowerPoint Presentation</vt:lpstr>
      <vt:lpstr>Problems with Data Collection</vt:lpstr>
      <vt:lpstr>Recommendations</vt:lpstr>
      <vt:lpstr>Recommendations(cont.)</vt:lpstr>
      <vt:lpstr>Recommendations(cont.)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Smetak</dc:creator>
  <cp:lastModifiedBy>Tiz Gonzalez</cp:lastModifiedBy>
  <cp:revision>79</cp:revision>
  <dcterms:created xsi:type="dcterms:W3CDTF">2019-06-20T18:33:48Z</dcterms:created>
  <dcterms:modified xsi:type="dcterms:W3CDTF">2019-07-19T18:26:24Z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2019-04-29T00:00:00Z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2019-06-20T00:00:00Z</vt:filetime>
  </property>
</Properties>
</file>